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77"/>
    <p:restoredTop sz="94631"/>
  </p:normalViewPr>
  <p:slideViewPr>
    <p:cSldViewPr snapToGrid="0" snapToObjects="1">
      <p:cViewPr varScale="1">
        <p:scale>
          <a:sx n="93" d="100"/>
          <a:sy n="93" d="100"/>
        </p:scale>
        <p:origin x="22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7A16-E78A-BE4A-AC43-8512E7D93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F38C8-365B-CA4F-B19D-567E737B1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28210-3A32-5F42-B6C1-4EC728577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277F9-D1A2-9843-B607-FCC14A03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80A87-2C80-A64B-87FB-EF30B3D8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44AF-4076-ED4B-B391-C5A3489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2274F-54BF-764B-B515-33F41ADD7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3412C-0D19-274E-9402-8A7B8556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34415-ED19-A445-BD68-A64A25C0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F4D4-B881-F34A-81D6-2E0313F6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0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434B5-95B9-8F45-9704-269CFCDE3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99913-B6B0-7C48-9E46-20EC11E0D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E55D2-ADC8-E348-B484-18FD79F5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7F7AC-E50A-D649-85D6-DB77ADB2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9C60-9BE1-C544-82FC-951DBED5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2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72FB-6E84-2F49-8A51-0972418C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F1C8D-6F5A-7D47-9201-3E7B6F545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AB3CC-E7E0-6340-B3A4-F00DB09C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7D03-AC59-D14F-9507-84D84690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9326-81CE-0942-A45E-A9A8005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9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8158-F8C2-434F-AD68-D86B3031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BB0E7-5DE5-0D42-9359-2B7E8DAA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0A837-B060-AA46-AA08-6F233B119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EE10B-C123-1B45-B864-6B8D5BE9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C4B6-2F8B-CA45-99D7-D48C1C99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2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530F-2ABB-F741-86CD-02B983C4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270D-31DF-824D-AAC7-1A8C490EB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55378-871B-074A-9340-5A273CC14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1FB1B-E7C3-3547-A1B6-22B90A24B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ECCE9-7B6F-4948-8417-3E618E85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C9493-26BA-D644-84CB-6514BD19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FA1D-0768-FC4F-B75B-EDE0297E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D8327-4932-5241-83AC-C7F22382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29289-DA97-FA4F-883B-1C08A606C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275AA-C108-7C4D-9250-CEC009533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4C786-F911-8F45-B48E-D4C85A8F3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578C52-1C7D-8B4B-BA4A-CE1D6F06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D7468-D98E-E146-8C11-566E6814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284EF-707E-DC42-ACCE-D4654F57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4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0226-982E-E240-BF1F-97AC71D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30596-EF95-C943-9C4C-04001C8B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BA8BC-065B-2742-86D8-3DAEEF7DC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01E8-BA1E-A747-8D70-06295507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3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8AFC9-2394-FA4D-997A-E88CEA27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573A5-1335-AE42-BF09-1FCBDAAF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33E51-7F7D-CE46-8B95-7568215B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99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48E5-E07D-1743-B852-D6ECD310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EBEEA-F298-024B-95FB-9C751B77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6EB14-9D0B-2648-B3DB-11824B88B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76687-76B2-4140-83AC-8536F4E9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96F32-9D50-C041-B009-75800376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142CE-848C-BD4E-8A40-32AB7BD0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2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99C7-4255-864E-8B0F-406D4E83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CA03A-A409-8347-90BF-5F664DFFD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50B80-F53D-A846-921D-8A929C4D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6D389-B843-E349-8890-DA1714FA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AB3BD-8BDF-0E40-A12B-116E4261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31EEB-3496-6746-BF21-5BF059F8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B2A93-86B7-724F-A8E8-70A991C7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B9F64-2C6A-CE48-AB9D-FB7CE414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4216-D3B6-004E-8D9D-334728146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26AB7-C146-8643-AC32-1D896C71A7F3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2FF-E815-B64D-B6D5-E2973185B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E5B1-99C5-FF4A-8E8B-D292DC770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9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64CFC2-394B-EF4E-918F-37B42AA77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54A01-461C-1045-AC9B-35DD625CB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Chapter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A411C-5F1C-D542-A211-0F0D7F10F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Designing and Developing an Agent-based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19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99B7-D205-F447-A7F2-BF628E69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6F33F-6B92-9C43-89CF-F646AAB76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72313" cy="4351338"/>
          </a:xfrm>
        </p:spPr>
        <p:txBody>
          <a:bodyPr/>
          <a:lstStyle/>
          <a:p>
            <a:r>
              <a:rPr lang="en-US" dirty="0"/>
              <a:t>Visualisation will typically come at the end of your ABM development, but it’s important to consider it here</a:t>
            </a:r>
          </a:p>
          <a:p>
            <a:r>
              <a:rPr lang="en-US" dirty="0"/>
              <a:t>The outputs from your model will influence the scale of development and the software it is developed in</a:t>
            </a:r>
          </a:p>
          <a:p>
            <a:r>
              <a:rPr lang="en-US" dirty="0"/>
              <a:t>Game development software idea for 3D ABM</a:t>
            </a:r>
          </a:p>
        </p:txBody>
      </p:sp>
    </p:spTree>
    <p:extLst>
      <p:ext uri="{BB962C8B-B14F-4D97-AF65-F5344CB8AC3E}">
        <p14:creationId xmlns:p14="http://schemas.microsoft.com/office/powerpoint/2010/main" val="3231412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/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</p:txBody>
      </p:sp>
    </p:spTree>
    <p:extLst>
      <p:ext uri="{BB962C8B-B14F-4D97-AF65-F5344CB8AC3E}">
        <p14:creationId xmlns:p14="http://schemas.microsoft.com/office/powerpoint/2010/main" val="3892017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99B7-D205-F447-A7F2-BF628E69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6F33F-6B92-9C43-89CF-F646AAB76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Any ABM has a window of focus, with factors outside of that window simplified in some way</a:t>
            </a:r>
          </a:p>
          <a:p>
            <a:r>
              <a:rPr lang="en-US" dirty="0"/>
              <a:t>At this point, we identify the area of focus, and the assumptions we make in relation to external systems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</a:t>
            </a:r>
          </a:p>
          <a:p>
            <a:pPr marL="0" indent="0">
              <a:buNone/>
            </a:pPr>
            <a:r>
              <a:rPr lang="en-US" sz="2400" dirty="0"/>
              <a:t>Simulations of pedestrian movement focus on street-level interactions, and therefore make assumptions about behaviors outside of this window of interest</a:t>
            </a:r>
          </a:p>
          <a:p>
            <a:pPr marL="0" indent="0">
              <a:buNone/>
            </a:pPr>
            <a:r>
              <a:rPr lang="en-US" sz="2400" dirty="0"/>
              <a:t>We could adopt simplified gravity-based models or historic data to generate origin-destination flows, and we might ignore aspects of agent mood or the football team they support that are uncertain or not relevant to pedestrian movement</a:t>
            </a:r>
          </a:p>
        </p:txBody>
      </p:sp>
    </p:spTree>
    <p:extLst>
      <p:ext uri="{BB962C8B-B14F-4D97-AF65-F5344CB8AC3E}">
        <p14:creationId xmlns:p14="http://schemas.microsoft.com/office/powerpoint/2010/main" val="2138730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776DF6B-0349-F544-8B61-A0F4EF8D4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94" y="1422854"/>
            <a:ext cx="580178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A4491-3A8C-C34E-BF1C-CD30969AB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4B107-66ED-C14E-B6A1-8CC090BE2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4727" cy="4351338"/>
          </a:xfrm>
        </p:spPr>
        <p:txBody>
          <a:bodyPr/>
          <a:lstStyle/>
          <a:p>
            <a:r>
              <a:rPr lang="en-US" dirty="0"/>
              <a:t>Space can be represented in different ways – tied to real world geographies, or abstract associations</a:t>
            </a:r>
          </a:p>
          <a:p>
            <a:r>
              <a:rPr lang="en-US" dirty="0"/>
              <a:t>Geographic space will typically draw on GIS datasets</a:t>
            </a:r>
          </a:p>
          <a:p>
            <a:r>
              <a:rPr lang="en-US" dirty="0"/>
              <a:t>Topological space, also known as network space, represents abstract links between agents (e.g. social networks, trade relations)</a:t>
            </a:r>
          </a:p>
        </p:txBody>
      </p:sp>
    </p:spTree>
    <p:extLst>
      <p:ext uri="{BB962C8B-B14F-4D97-AF65-F5344CB8AC3E}">
        <p14:creationId xmlns:p14="http://schemas.microsoft.com/office/powerpoint/2010/main" val="64224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8E25F-9285-D645-83E6-1D5CFD38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E3BCF-EB3B-3343-8073-F4E33996A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definitions relate to the dynamics of the modelled system</a:t>
            </a:r>
          </a:p>
          <a:p>
            <a:r>
              <a:rPr lang="en-US" dirty="0"/>
              <a:t>The simulated ‘time step’ relates to the period of time between simulation updates, or how often an agent might change </a:t>
            </a:r>
            <a:r>
              <a:rPr lang="en-US" dirty="0" err="1"/>
              <a:t>behaviour</a:t>
            </a:r>
            <a:endParaRPr lang="en-US" dirty="0"/>
          </a:p>
          <a:p>
            <a:r>
              <a:rPr lang="en-US" dirty="0"/>
              <a:t>The frequency of these updates relate to the context, but could vary from milliseconds to days and years</a:t>
            </a:r>
          </a:p>
          <a:p>
            <a:r>
              <a:rPr lang="en-US" dirty="0"/>
              <a:t>Choice of time step influences how long your model will take to run</a:t>
            </a:r>
          </a:p>
          <a:p>
            <a:endParaRPr lang="en-US" sz="1500" dirty="0"/>
          </a:p>
          <a:p>
            <a:r>
              <a:rPr lang="en-US" dirty="0"/>
              <a:t>A traffic model might update the position of vehicles every second</a:t>
            </a:r>
          </a:p>
          <a:p>
            <a:r>
              <a:rPr lang="en-US" dirty="0"/>
              <a:t>A migration simulation could update movements on a monthly basis </a:t>
            </a:r>
          </a:p>
        </p:txBody>
      </p:sp>
    </p:spTree>
    <p:extLst>
      <p:ext uri="{BB962C8B-B14F-4D97-AF65-F5344CB8AC3E}">
        <p14:creationId xmlns:p14="http://schemas.microsoft.com/office/powerpoint/2010/main" val="101196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4882-1F76-CF40-BD58-6C304C35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F92AE-7A47-3D49-BBC8-44D8E1126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This defines our groups of agents, which will be modelled in different ways at lower levels of our design process</a:t>
            </a:r>
          </a:p>
          <a:p>
            <a:r>
              <a:rPr lang="en-US" dirty="0"/>
              <a:t>We should ensure we capture all of the agent groups required to capture the observed social dynamics accurately</a:t>
            </a:r>
          </a:p>
          <a:p>
            <a:endParaRPr lang="en-US" dirty="0"/>
          </a:p>
          <a:p>
            <a:r>
              <a:rPr lang="en-US" dirty="0"/>
              <a:t>These definitions help with the later specification of the model, but more specific definitions about the agents are made at lower levels in the hierarchy</a:t>
            </a:r>
          </a:p>
        </p:txBody>
      </p:sp>
    </p:spTree>
    <p:extLst>
      <p:ext uri="{BB962C8B-B14F-4D97-AF65-F5344CB8AC3E}">
        <p14:creationId xmlns:p14="http://schemas.microsoft.com/office/powerpoint/2010/main" val="3116853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9ADD-BF4E-B54E-A6B0-761844CC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Rules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84C9D-AE77-264F-9698-5518D1A15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1505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Finally, we must design the physical rules and forces that will act upon our simulation ‘world’</a:t>
            </a:r>
          </a:p>
          <a:p>
            <a:endParaRPr lang="en-US" dirty="0"/>
          </a:p>
          <a:p>
            <a:r>
              <a:rPr lang="en-US" dirty="0"/>
              <a:t>We will define the exact nature of these interactions next, but we should first define the broader physics involved in our simulation</a:t>
            </a:r>
          </a:p>
          <a:p>
            <a:endParaRPr lang="en-US" dirty="0"/>
          </a:p>
          <a:p>
            <a:r>
              <a:rPr lang="en-US" dirty="0"/>
              <a:t>Does gravity have an effect? Does it matter?</a:t>
            </a:r>
          </a:p>
          <a:p>
            <a:r>
              <a:rPr lang="en-US" dirty="0"/>
              <a:t>How are physical interactions captured? Do agents respond according to Newtonian forces?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76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/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</p:txBody>
      </p:sp>
    </p:spTree>
    <p:extLst>
      <p:ext uri="{BB962C8B-B14F-4D97-AF65-F5344CB8AC3E}">
        <p14:creationId xmlns:p14="http://schemas.microsoft.com/office/powerpoint/2010/main" val="428657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9ADD-BF4E-B54E-A6B0-761844CC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Interactions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84C9D-AE77-264F-9698-5518D1A15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33364" cy="4519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Having defined our ABM ‘World’, we now define the </a:t>
            </a:r>
            <a:r>
              <a:rPr lang="en-US" dirty="0" err="1"/>
              <a:t>behaviours</a:t>
            </a:r>
            <a:r>
              <a:rPr lang="en-US" dirty="0"/>
              <a:t> of our populations of agents</a:t>
            </a:r>
          </a:p>
          <a:p>
            <a:endParaRPr lang="en-US" sz="1100" dirty="0"/>
          </a:p>
          <a:p>
            <a:r>
              <a:rPr lang="en-US" dirty="0"/>
              <a:t>Physical interactions follow the rules set down at ‘World’ level, but relate to interactions within and between different agent groups</a:t>
            </a:r>
          </a:p>
          <a:p>
            <a:r>
              <a:rPr lang="en-US" dirty="0"/>
              <a:t>Physical interactions might be benign – such as the forces of attraction and repulsion involved in flocking simulation</a:t>
            </a:r>
          </a:p>
          <a:p>
            <a:r>
              <a:rPr lang="en-US" dirty="0"/>
              <a:t>Or they might be damaging for an agent – such as the ‘interaction’ between a wolf and sheep</a:t>
            </a:r>
          </a:p>
          <a:p>
            <a:endParaRPr lang="en-US" sz="1100" dirty="0"/>
          </a:p>
          <a:p>
            <a:r>
              <a:rPr lang="en-US" dirty="0"/>
              <a:t>Agents also interact with their spatial environment, being constrained or repulsed by features in space</a:t>
            </a:r>
          </a:p>
        </p:txBody>
      </p:sp>
    </p:spTree>
    <p:extLst>
      <p:ext uri="{BB962C8B-B14F-4D97-AF65-F5344CB8AC3E}">
        <p14:creationId xmlns:p14="http://schemas.microsoft.com/office/powerpoint/2010/main" val="1882247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52B0-7DCB-EB4D-9E75-189E60211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CA136-D306-3D40-9C87-5BDBD0E09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3335"/>
            <a:ext cx="10661073" cy="4351338"/>
          </a:xfrm>
        </p:spPr>
        <p:txBody>
          <a:bodyPr>
            <a:normAutofit/>
          </a:bodyPr>
          <a:lstStyle/>
          <a:p>
            <a:r>
              <a:rPr lang="en-US" dirty="0"/>
              <a:t>This relates to the design of how agents communicate, leading to the exchange of resources or information</a:t>
            </a:r>
          </a:p>
          <a:p>
            <a:endParaRPr lang="en-US" dirty="0"/>
          </a:p>
          <a:p>
            <a:r>
              <a:rPr lang="en-US" dirty="0"/>
              <a:t>Communication channels may be limited by spatial proximity, or constrained to interactions across a topological network</a:t>
            </a:r>
          </a:p>
          <a:p>
            <a:r>
              <a:rPr lang="en-US" dirty="0"/>
              <a:t>It may also be limited to one-way interaction, where a hierarchy exists</a:t>
            </a:r>
          </a:p>
          <a:p>
            <a:r>
              <a:rPr lang="en-US" dirty="0"/>
              <a:t>Multiple forms and frequencies of communication can exist between different agent groups</a:t>
            </a:r>
          </a:p>
        </p:txBody>
      </p:sp>
    </p:spTree>
    <p:extLst>
      <p:ext uri="{BB962C8B-B14F-4D97-AF65-F5344CB8AC3E}">
        <p14:creationId xmlns:p14="http://schemas.microsoft.com/office/powerpoint/2010/main" val="3488255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DDA-2150-1147-B1F2-04571D79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C874-872D-FA48-A5E3-8BFAA487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full breadth of considerations needed when designing an agent-based model</a:t>
            </a:r>
          </a:p>
        </p:txBody>
      </p:sp>
    </p:spTree>
    <p:extLst>
      <p:ext uri="{BB962C8B-B14F-4D97-AF65-F5344CB8AC3E}">
        <p14:creationId xmlns:p14="http://schemas.microsoft.com/office/powerpoint/2010/main" val="1373690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Exchanges of resources could be a good or bad thing for an agent – from exchanging goods or information, through to disease</a:t>
            </a:r>
          </a:p>
          <a:p>
            <a:endParaRPr lang="en-US" dirty="0"/>
          </a:p>
          <a:p>
            <a:r>
              <a:rPr lang="en-US" dirty="0"/>
              <a:t>The movement of resources from one agent to another is an important aspect in simulating a social system</a:t>
            </a:r>
          </a:p>
          <a:p>
            <a:r>
              <a:rPr lang="en-US" dirty="0"/>
              <a:t>The network of resource flow may govern the emergence of new social norms, such as the redistribution or accumulation of resources</a:t>
            </a:r>
          </a:p>
        </p:txBody>
      </p:sp>
    </p:spTree>
    <p:extLst>
      <p:ext uri="{BB962C8B-B14F-4D97-AF65-F5344CB8AC3E}">
        <p14:creationId xmlns:p14="http://schemas.microsoft.com/office/powerpoint/2010/main" val="79425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/>
              <a:t>Agents</a:t>
            </a:r>
          </a:p>
        </p:txBody>
      </p:sp>
    </p:spTree>
    <p:extLst>
      <p:ext uri="{BB962C8B-B14F-4D97-AF65-F5344CB8AC3E}">
        <p14:creationId xmlns:p14="http://schemas.microsoft.com/office/powerpoint/2010/main" val="3263940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8891" cy="4667250"/>
          </a:xfrm>
        </p:spPr>
        <p:txBody>
          <a:bodyPr>
            <a:normAutofit/>
          </a:bodyPr>
          <a:lstStyle/>
          <a:p>
            <a:r>
              <a:rPr lang="en-US" dirty="0"/>
              <a:t>One we have made our definitions of agent interaction, we can start capturing heterogeneity at the agent level</a:t>
            </a:r>
          </a:p>
          <a:p>
            <a:endParaRPr lang="en-US" sz="1000" dirty="0"/>
          </a:p>
          <a:p>
            <a:r>
              <a:rPr lang="en-US" dirty="0"/>
              <a:t>Characteristics refer to the attributes of the agents</a:t>
            </a:r>
          </a:p>
          <a:p>
            <a:r>
              <a:rPr lang="en-US" dirty="0"/>
              <a:t>We should limit these definitions to those factors most pertinent to the simulation dynamics</a:t>
            </a:r>
          </a:p>
          <a:p>
            <a:r>
              <a:rPr lang="en-US" dirty="0"/>
              <a:t>Characteristics can be defined randomly across a population of agents though defining a probability distribution from which the characteristic will be drawn</a:t>
            </a:r>
          </a:p>
        </p:txBody>
      </p:sp>
    </p:spTree>
    <p:extLst>
      <p:ext uri="{BB962C8B-B14F-4D97-AF65-F5344CB8AC3E}">
        <p14:creationId xmlns:p14="http://schemas.microsoft.com/office/powerpoint/2010/main" val="4012423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Agent decisions govern how the simulation evolves, so require careful thought</a:t>
            </a:r>
          </a:p>
          <a:p>
            <a:r>
              <a:rPr lang="en-US" dirty="0"/>
              <a:t>However, many of the constraints on decision-making have been made at higher levels – such as spatial definitions, interaction pathways, and characteristics</a:t>
            </a:r>
          </a:p>
          <a:p>
            <a:endParaRPr lang="en-US" dirty="0"/>
          </a:p>
          <a:p>
            <a:r>
              <a:rPr lang="en-US" dirty="0"/>
              <a:t>Decisions can be modelled in a variety of ways – there is a whole separate presentation on these approaches!</a:t>
            </a:r>
          </a:p>
          <a:p>
            <a:r>
              <a:rPr lang="en-US" dirty="0"/>
              <a:t>Agents will typically combine their own characteristics and perceptions in shaping the decision, so as a designer you must specify the type of information that is made available to an agent</a:t>
            </a:r>
          </a:p>
        </p:txBody>
      </p:sp>
    </p:spTree>
    <p:extLst>
      <p:ext uri="{BB962C8B-B14F-4D97-AF65-F5344CB8AC3E}">
        <p14:creationId xmlns:p14="http://schemas.microsoft.com/office/powerpoint/2010/main" val="773042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Once a decision as been made by an agent, it typically leads to an action, so here we must define these responses</a:t>
            </a:r>
          </a:p>
          <a:p>
            <a:r>
              <a:rPr lang="en-US" dirty="0"/>
              <a:t>An action could be a physical movement, an interaction with another agent, or simply a change to an agent’s internal state</a:t>
            </a:r>
          </a:p>
          <a:p>
            <a:r>
              <a:rPr lang="en-US" dirty="0"/>
              <a:t>All actions are shaped by the choices made at higher levels in relation to space, time, interaction pathways, and so on.</a:t>
            </a:r>
          </a:p>
          <a:p>
            <a:endParaRPr lang="en-US" dirty="0"/>
          </a:p>
          <a:p>
            <a:r>
              <a:rPr lang="en-US" dirty="0"/>
              <a:t>Actions can also occur on a temporal basis, either randomly or scheduled at regular intervals</a:t>
            </a:r>
          </a:p>
          <a:p>
            <a:r>
              <a:rPr lang="en-US" dirty="0"/>
              <a:t>It is likely that agents will incorporate multiple actions, from mundane actions (such as ’move’) to more complex interactions</a:t>
            </a:r>
          </a:p>
        </p:txBody>
      </p:sp>
    </p:spTree>
    <p:extLst>
      <p:ext uri="{BB962C8B-B14F-4D97-AF65-F5344CB8AC3E}">
        <p14:creationId xmlns:p14="http://schemas.microsoft.com/office/powerpoint/2010/main" val="208479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</p:txBody>
      </p:sp>
    </p:spTree>
    <p:extLst>
      <p:ext uri="{BB962C8B-B14F-4D97-AF65-F5344CB8AC3E}">
        <p14:creationId xmlns:p14="http://schemas.microsoft.com/office/powerpoint/2010/main" val="3155051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DDA-2150-1147-B1F2-04571D79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C874-872D-FA48-A5E3-8BFAA4878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2" y="1825625"/>
            <a:ext cx="7511142" cy="4351338"/>
          </a:xfrm>
        </p:spPr>
        <p:txBody>
          <a:bodyPr/>
          <a:lstStyle/>
          <a:p>
            <a:r>
              <a:rPr lang="en-US" dirty="0"/>
              <a:t>The design of agent-based models is an iterative process, where we integrate theory and data in aiming to explain and predict social systems</a:t>
            </a:r>
          </a:p>
          <a:p>
            <a:r>
              <a:rPr lang="en-US" dirty="0"/>
              <a:t>While calibration and validation (covered later in the course) can help us tweak model parameters and improve fit, an ABM requires a strong underpinning design</a:t>
            </a:r>
          </a:p>
          <a:p>
            <a:r>
              <a:rPr lang="en-US" dirty="0"/>
              <a:t>In this lecture, we focus on the considerations required in the design of an ABM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D5624-53A5-814E-B202-BC72B2A1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563" y="392112"/>
            <a:ext cx="3291574" cy="61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76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Design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36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this book, we introduce a loose framework for ABM design, set into four levels of hierarchy:</a:t>
            </a:r>
          </a:p>
          <a:p>
            <a:pPr lvl="1">
              <a:spcBef>
                <a:spcPts val="1700"/>
              </a:spcBef>
            </a:pPr>
            <a:r>
              <a:rPr lang="en-US" dirty="0"/>
              <a:t>Overview – Relating broadly to the wider aims and definitions of the simulation as well as practical considerations 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World – Involved with designing the model of the world in which the simulation will take place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Interactions – Design of the nature of interaction and exchange between agents, and the impact on model dynamics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Agents – How agent behavior is designed and encoded at the individual level</a:t>
            </a:r>
          </a:p>
          <a:p>
            <a:pPr lvl="1">
              <a:spcBef>
                <a:spcPts val="600"/>
              </a:spcBef>
            </a:pPr>
            <a:endParaRPr lang="en-US" sz="1400" dirty="0"/>
          </a:p>
          <a:p>
            <a:pPr>
              <a:spcBef>
                <a:spcPts val="600"/>
              </a:spcBef>
            </a:pPr>
            <a:r>
              <a:rPr lang="en-US" dirty="0"/>
              <a:t>Each stage leads to decisions that influence subsequent designs, thus it is advised that this process is conducted in this order</a:t>
            </a:r>
          </a:p>
        </p:txBody>
      </p:sp>
    </p:spTree>
    <p:extLst>
      <p:ext uri="{BB962C8B-B14F-4D97-AF65-F5344CB8AC3E}">
        <p14:creationId xmlns:p14="http://schemas.microsoft.com/office/powerpoint/2010/main" val="902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</p:txBody>
      </p:sp>
    </p:spTree>
    <p:extLst>
      <p:ext uri="{BB962C8B-B14F-4D97-AF65-F5344CB8AC3E}">
        <p14:creationId xmlns:p14="http://schemas.microsoft.com/office/powerpoint/2010/main" val="925583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Purpose and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3661"/>
          </a:xfrm>
        </p:spPr>
        <p:txBody>
          <a:bodyPr>
            <a:normAutofit/>
          </a:bodyPr>
          <a:lstStyle/>
          <a:p>
            <a:r>
              <a:rPr lang="en-US" dirty="0"/>
              <a:t>The very first thing you should do when designing an ABM is explicitly specify:</a:t>
            </a:r>
          </a:p>
          <a:p>
            <a:pPr lvl="1"/>
            <a:r>
              <a:rPr lang="en-US" dirty="0"/>
              <a:t>the </a:t>
            </a:r>
            <a:r>
              <a:rPr lang="en-US" b="1" i="1" dirty="0"/>
              <a:t>purpose</a:t>
            </a:r>
            <a:r>
              <a:rPr lang="en-US" dirty="0"/>
              <a:t> for the simulation – why is the simulation needed, and what new is going to tell you about the world?</a:t>
            </a:r>
          </a:p>
          <a:p>
            <a:pPr lvl="1"/>
            <a:r>
              <a:rPr lang="en-US" dirty="0"/>
              <a:t>and the </a:t>
            </a:r>
            <a:r>
              <a:rPr lang="en-US" b="1" i="1" dirty="0"/>
              <a:t>process</a:t>
            </a:r>
            <a:r>
              <a:rPr lang="en-US" dirty="0"/>
              <a:t> being simulated – what process will be simulated?</a:t>
            </a:r>
          </a:p>
          <a:p>
            <a:r>
              <a:rPr lang="en-US" dirty="0"/>
              <a:t>There is a vast diversity of potential responses to these questions, and the answers are likely to be intuitively simple</a:t>
            </a:r>
          </a:p>
          <a:p>
            <a:r>
              <a:rPr lang="en-US" dirty="0"/>
              <a:t>However, they are important screening questions prior to embarking on ABM development – remember ‘just because you can build an ABM, doesn’t mean you should…’</a:t>
            </a:r>
          </a:p>
        </p:txBody>
      </p:sp>
    </p:spTree>
    <p:extLst>
      <p:ext uri="{BB962C8B-B14F-4D97-AF65-F5344CB8AC3E}">
        <p14:creationId xmlns:p14="http://schemas.microsoft.com/office/powerpoint/2010/main" val="415570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5CBC-BD0C-5442-8E78-59968A31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95C2C-B241-9C45-8012-A4A1B2B72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 have your ABM idea in mind, you should think about the datasets you could use to calibrate and validate your modelling</a:t>
            </a:r>
          </a:p>
          <a:p>
            <a:r>
              <a:rPr lang="en-US" dirty="0"/>
              <a:t>These choices are constrained by context and availability, but thought should also be given over to the strengths and limitations of alternative sources</a:t>
            </a:r>
          </a:p>
          <a:p>
            <a:r>
              <a:rPr lang="en-US" dirty="0"/>
              <a:t>Having a rough idea of the type of evaluation you’d like to conduct (and will be accepted by your peers) is a good idea at this stage – more details on these considerations follow in a later lecture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36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717A8-C0D5-C846-B9BB-841A0F2C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and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93E59-8835-5D4C-9B3F-AF65DDD23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025639" cy="4351338"/>
          </a:xfrm>
        </p:spPr>
        <p:txBody>
          <a:bodyPr/>
          <a:lstStyle/>
          <a:p>
            <a:r>
              <a:rPr lang="en-US" dirty="0"/>
              <a:t>How will you develop your ABM? There are lots of packages available, and it is important to examine the strengths and weaknesses of each</a:t>
            </a:r>
          </a:p>
          <a:p>
            <a:r>
              <a:rPr lang="en-US" dirty="0"/>
              <a:t>Consider simulation scale and computation requirements, and extensions of existing models</a:t>
            </a:r>
          </a:p>
          <a:p>
            <a:r>
              <a:rPr lang="en-US" dirty="0"/>
              <a:t>It also helps if you can already code in the language the framework uses!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4DAD6-5B48-F042-A445-07520200E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213" y="1864824"/>
            <a:ext cx="2034540" cy="807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805D8C-1196-7048-B4F3-EAA78AC1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531" y="5468313"/>
            <a:ext cx="3550923" cy="1183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DCED0-A7CA-3D4C-AE91-FEDB3BB8E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071" y="3896206"/>
            <a:ext cx="2540000" cy="110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69DF64-A5F6-954F-9944-D4DC7607E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597" y="3192641"/>
            <a:ext cx="3357156" cy="470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819370-4560-2242-ABDF-7BD9A1BBE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8743" y="5120659"/>
            <a:ext cx="1918447" cy="143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18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1400</Words>
  <Application>Microsoft Macintosh PowerPoint</Application>
  <PresentationFormat>Widescreen</PresentationFormat>
  <Paragraphs>134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Chapter 3</vt:lpstr>
      <vt:lpstr>Learning Objectives</vt:lpstr>
      <vt:lpstr>Lecture Outline</vt:lpstr>
      <vt:lpstr>Designing ABMs</vt:lpstr>
      <vt:lpstr>Design Framework</vt:lpstr>
      <vt:lpstr>Lecture Outline</vt:lpstr>
      <vt:lpstr>Purpose and Process</vt:lpstr>
      <vt:lpstr>Data Collection and Evaluation</vt:lpstr>
      <vt:lpstr>Development and Software</vt:lpstr>
      <vt:lpstr>Visualisation</vt:lpstr>
      <vt:lpstr>Lecture Outline</vt:lpstr>
      <vt:lpstr>External Systems</vt:lpstr>
      <vt:lpstr>Space</vt:lpstr>
      <vt:lpstr>Time</vt:lpstr>
      <vt:lpstr>Populations</vt:lpstr>
      <vt:lpstr>Physical Rules</vt:lpstr>
      <vt:lpstr>Lecture Outline</vt:lpstr>
      <vt:lpstr>Physical Interactions</vt:lpstr>
      <vt:lpstr>Communication</vt:lpstr>
      <vt:lpstr>Resource Exchange</vt:lpstr>
      <vt:lpstr>Lecture Outline</vt:lpstr>
      <vt:lpstr>Characteristics</vt:lpstr>
      <vt:lpstr>Decisions</vt:lpstr>
      <vt:lpstr>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T Crooks</dc:creator>
  <cp:lastModifiedBy>Microsoft Office User</cp:lastModifiedBy>
  <cp:revision>147</cp:revision>
  <dcterms:created xsi:type="dcterms:W3CDTF">2018-07-16T13:06:35Z</dcterms:created>
  <dcterms:modified xsi:type="dcterms:W3CDTF">2018-11-13T16:02:45Z</dcterms:modified>
</cp:coreProperties>
</file>